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0"/>
  </p:notesMasterIdLst>
  <p:handoutMasterIdLst>
    <p:handoutMasterId r:id="rId21"/>
  </p:handoutMasterIdLst>
  <p:sldIdLst>
    <p:sldId id="265" r:id="rId2"/>
    <p:sldId id="324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263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78" y="405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Длина дуги кривой, заданной параметрически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530791"/>
              </a:xfrm>
            </p:spPr>
            <p:txBody>
              <a:bodyPr>
                <a:normAutofit lnSpcReduction="10000"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800" i="1" smtClean="0"/>
                          </m:ctrlPr>
                        </m:dPr>
                        <m:e>
                          <m:r>
                            <a:rPr lang="en-US" sz="1800" i="1"/>
                            <m:t>∗</m:t>
                          </m:r>
                        </m:e>
                      </m:d>
                      <m:r>
                        <a:rPr lang="en-US" sz="1800" i="1"/>
                        <m:t>=−21</m:t>
                      </m:r>
                      <m:nary>
                        <m:naryPr>
                          <m:limLoc m:val="undOvr"/>
                          <m:ctrlPr>
                            <a:rPr lang="ru-RU" sz="1800" i="1"/>
                          </m:ctrlPr>
                        </m:naryPr>
                        <m:sub>
                          <m:f>
                            <m:fPr>
                              <m:ctrlPr>
                                <a:rPr lang="ru-RU" sz="1800" i="1"/>
                              </m:ctrlPr>
                            </m:fPr>
                            <m:num>
                              <m:r>
                                <a:rPr lang="en-US" sz="1800" i="1"/>
                                <m:t>𝜋</m:t>
                              </m:r>
                            </m:num>
                            <m:den>
                              <m:r>
                                <a:rPr lang="en-US" sz="1800" i="1"/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1800" i="1"/>
                            <m:t>𝜋</m:t>
                          </m:r>
                        </m:sup>
                        <m:e>
                          <m:r>
                            <a:rPr lang="en-US" sz="1800" i="1"/>
                            <m:t>𝑠𝑖𝑛𝑡</m:t>
                          </m:r>
                          <m:r>
                            <a:rPr lang="en-US" sz="1800" i="1"/>
                            <m:t>∙</m:t>
                          </m:r>
                          <m:r>
                            <a:rPr lang="en-US" sz="1800" i="1"/>
                            <m:t>𝑐𝑜𝑠𝑡</m:t>
                          </m:r>
                        </m:e>
                      </m:nary>
                      <m:r>
                        <a:rPr lang="en-US" sz="1800" i="1"/>
                        <m:t>𝑑𝑡</m:t>
                      </m:r>
                      <m:r>
                        <a:rPr lang="en-US" sz="1800" i="1"/>
                        <m:t>=−</m:t>
                      </m:r>
                      <m:f>
                        <m:fPr>
                          <m:ctrlPr>
                            <a:rPr lang="ru-RU" sz="1800" i="1"/>
                          </m:ctrlPr>
                        </m:fPr>
                        <m:num>
                          <m:r>
                            <a:rPr lang="en-US" sz="1800" i="1"/>
                            <m:t>21</m:t>
                          </m:r>
                        </m:num>
                        <m:den>
                          <m:r>
                            <a:rPr lang="en-US" sz="1800" i="1"/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ru-RU" sz="1800" i="1"/>
                          </m:ctrlPr>
                        </m:naryPr>
                        <m:sub>
                          <m:f>
                            <m:fPr>
                              <m:ctrlPr>
                                <a:rPr lang="ru-RU" sz="1800" i="1"/>
                              </m:ctrlPr>
                            </m:fPr>
                            <m:num>
                              <m:r>
                                <a:rPr lang="en-US" sz="1800" i="1"/>
                                <m:t>𝜋</m:t>
                              </m:r>
                            </m:num>
                            <m:den>
                              <m:r>
                                <a:rPr lang="en-US" sz="1800" i="1"/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1800" i="1"/>
                            <m:t>𝜋</m:t>
                          </m:r>
                        </m:sup>
                        <m:e>
                          <m:r>
                            <a:rPr lang="en-US" sz="1800" i="1"/>
                            <m:t>𝑠𝑖𝑛</m:t>
                          </m:r>
                          <m:r>
                            <a:rPr lang="en-US" sz="1800" i="1"/>
                            <m:t>2</m:t>
                          </m:r>
                          <m:r>
                            <a:rPr lang="en-US" sz="1800" i="1"/>
                            <m:t>𝑡</m:t>
                          </m:r>
                        </m:e>
                      </m:nary>
                      <m:r>
                        <a:rPr lang="en-US" sz="1800" i="1"/>
                        <m:t>𝑑𝑡</m:t>
                      </m:r>
                      <m:r>
                        <a:rPr lang="en-US" sz="1800" i="1"/>
                        <m:t>=−</m:t>
                      </m:r>
                      <m:f>
                        <m:fPr>
                          <m:ctrlPr>
                            <a:rPr lang="ru-RU" sz="1800" i="1"/>
                          </m:ctrlPr>
                        </m:fPr>
                        <m:num>
                          <m:r>
                            <a:rPr lang="en-US" sz="1800" i="1"/>
                            <m:t>21</m:t>
                          </m:r>
                        </m:num>
                        <m:den>
                          <m:r>
                            <a:rPr lang="en-US" sz="1800" i="1"/>
                            <m:t>2</m:t>
                          </m:r>
                        </m:den>
                      </m:f>
                      <m:r>
                        <a:rPr lang="en-US" sz="1800" i="1"/>
                        <m:t>∙−</m:t>
                      </m:r>
                      <m:f>
                        <m:fPr>
                          <m:ctrlPr>
                            <a:rPr lang="ru-RU" sz="1800" i="1"/>
                          </m:ctrlPr>
                        </m:fPr>
                        <m:num>
                          <m:r>
                            <a:rPr lang="en-US" sz="1800" i="1"/>
                            <m:t>𝑐𝑜𝑠</m:t>
                          </m:r>
                          <m:r>
                            <a:rPr lang="en-US" sz="1800" i="1"/>
                            <m:t>2</m:t>
                          </m:r>
                          <m:r>
                            <a:rPr lang="en-US" sz="1800" i="1"/>
                            <m:t>𝑡</m:t>
                          </m:r>
                        </m:num>
                        <m:den>
                          <m:r>
                            <a:rPr lang="en-US" sz="1800" i="1"/>
                            <m:t>2</m:t>
                          </m:r>
                        </m:den>
                      </m:f>
                      <m:r>
                        <a:rPr lang="en-US" sz="1800" i="1"/>
                        <m:t>  =</m:t>
                      </m:r>
                      <m:f>
                        <m:fPr>
                          <m:ctrlPr>
                            <a:rPr lang="ru-RU" sz="1800" i="1"/>
                          </m:ctrlPr>
                        </m:fPr>
                        <m:num>
                          <m:r>
                            <a:rPr lang="en-US" sz="1800" i="1"/>
                            <m:t>21</m:t>
                          </m:r>
                        </m:num>
                        <m:den>
                          <m:r>
                            <a:rPr lang="en-US" sz="1800" i="1"/>
                            <m:t>4</m:t>
                          </m:r>
                        </m:den>
                      </m:f>
                      <m:d>
                        <m:dPr>
                          <m:ctrlPr>
                            <a:rPr lang="ru-RU" sz="1800" i="1"/>
                          </m:ctrlPr>
                        </m:dPr>
                        <m:e>
                          <m:r>
                            <a:rPr lang="en-US" sz="1800" i="1"/>
                            <m:t>𝑐𝑜𝑠</m:t>
                          </m:r>
                          <m:r>
                            <a:rPr lang="en-US" sz="1800" i="1"/>
                            <m:t>2</m:t>
                          </m:r>
                          <m:r>
                            <a:rPr lang="en-US" sz="1800" i="1"/>
                            <m:t>𝜋</m:t>
                          </m:r>
                          <m:r>
                            <a:rPr lang="en-US" sz="1800" i="1"/>
                            <m:t>−</m:t>
                          </m:r>
                          <m:r>
                            <a:rPr lang="en-US" sz="1800" i="1"/>
                            <m:t>𝑐𝑜𝑠</m:t>
                          </m:r>
                          <m:r>
                            <a:rPr lang="en-US" sz="1800" i="1"/>
                            <m:t>𝜋</m:t>
                          </m:r>
                        </m:e>
                      </m:d>
                      <m:r>
                        <a:rPr lang="en-US" sz="1800" i="1"/>
                        <m:t>=</m:t>
                      </m:r>
                      <m:f>
                        <m:fPr>
                          <m:ctrlPr>
                            <a:rPr lang="ru-RU" sz="1800" i="1"/>
                          </m:ctrlPr>
                        </m:fPr>
                        <m:num>
                          <m:r>
                            <a:rPr lang="en-US" sz="1800" i="1"/>
                            <m:t>21</m:t>
                          </m:r>
                        </m:num>
                        <m:den>
                          <m:r>
                            <a:rPr lang="en-US" sz="1800" i="1"/>
                            <m:t>4</m:t>
                          </m:r>
                        </m:den>
                      </m:f>
                      <m:r>
                        <a:rPr lang="en-US" sz="1800" i="1"/>
                        <m:t>∙2=</m:t>
                      </m:r>
                      <m:f>
                        <m:fPr>
                          <m:ctrlPr>
                            <a:rPr lang="ru-RU" sz="1800" i="1"/>
                          </m:ctrlPr>
                        </m:fPr>
                        <m:num>
                          <m:r>
                            <a:rPr lang="en-US" sz="1800" i="1"/>
                            <m:t>21</m:t>
                          </m:r>
                        </m:num>
                        <m:den>
                          <m:r>
                            <a:rPr lang="en-US" sz="1800" i="1"/>
                            <m:t>2</m:t>
                          </m:r>
                        </m:den>
                      </m:f>
                      <m:r>
                        <a:rPr lang="en-US" sz="1800" i="1"/>
                        <m:t> 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ongolian Baiti" panose="03000500000000000000" pitchFamily="66" charset="0"/>
                  </a:rPr>
                  <a:t>Ответ: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ед.</m:t>
                    </m:r>
                  </m:oMath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530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№1</a:t>
            </a:r>
          </a:p>
        </p:txBody>
      </p:sp>
    </p:spTree>
    <p:extLst>
      <p:ext uri="{BB962C8B-B14F-4D97-AF65-F5344CB8AC3E}">
        <p14:creationId xmlns:p14="http://schemas.microsoft.com/office/powerpoint/2010/main" val="265252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</p:spPr>
            <p:txBody>
              <a:bodyPr>
                <a:norm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/>
                  <a:t>Пример №</a:t>
                </a:r>
                <a:r>
                  <a:rPr lang="en-US" dirty="0"/>
                  <a:t>2</a:t>
                </a:r>
                <a:r>
                  <a:rPr lang="ru-RU" dirty="0"/>
                  <a:t>. </a:t>
                </a:r>
                <a:r>
                  <a:rPr lang="ru-RU" dirty="0">
                    <a:effectLst/>
                    <a:latin typeface="Golos Text" panose="020B0503020202020204"/>
                    <a:ea typeface="Calibri" panose="020F0502020204030204" pitchFamily="34" charset="0"/>
                    <a:cs typeface="Mongolian Baiti" panose="03000500000000000000" pitchFamily="66" charset="0"/>
                  </a:rPr>
                  <a:t>Вычислить длину дуги кривой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𝑥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=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𝑎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(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𝑡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−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𝑠𝑖𝑛𝑡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)</m:t>
                            </m:r>
                          </m:e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𝑦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=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𝑎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(1−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𝑐𝑜𝑠𝑡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)</m:t>
                            </m:r>
                          </m:e>
                        </m:eqAr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,  0≤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𝑡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≤2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𝜋</m:t>
                        </m:r>
                      </m:e>
                    </m:d>
                  </m:oMath>
                </a14:m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7122D3-F285-D73B-67DE-50EEF183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90" y="2054625"/>
            <a:ext cx="6134420" cy="23631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54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</p:spPr>
            <p:txBody>
              <a:bodyPr>
                <a:norm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/>
                        <m:t>𝐿</m:t>
                      </m:r>
                      <m:r>
                        <a:rPr lang="en-US" i="1" smtClean="0"/>
                        <m:t>= </m:t>
                      </m:r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𝑡</m:t>
                              </m:r>
                            </m:e>
                            <m:sub>
                              <m:r>
                                <a:rPr lang="en-US" i="1"/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𝑡</m:t>
                              </m:r>
                            </m:e>
                            <m:sub>
                              <m:r>
                                <a:rPr lang="en-US" i="1"/>
                                <m:t>2</m:t>
                              </m:r>
                            </m:sub>
                          </m:sSub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/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i="1"/>
                                      </m:ctrlPr>
                                    </m:sSubSup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/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/>
                                    <m:t>)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+</m:t>
                              </m:r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i="1"/>
                                      </m:ctrlPr>
                                    </m:sSubSupPr>
                                    <m:e>
                                      <m:r>
                                        <a:rPr lang="en-US" i="1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/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/>
                                    <m:t>)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i="1"/>
                        <m:t>𝑑𝑡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𝑡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𝑎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(1−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𝑡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𝑎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𝑎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ru-RU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−2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−2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=2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(1−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)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№2</a:t>
            </a:r>
          </a:p>
        </p:txBody>
      </p:sp>
    </p:spTree>
    <p:extLst>
      <p:ext uri="{BB962C8B-B14F-4D97-AF65-F5344CB8AC3E}">
        <p14:creationId xmlns:p14="http://schemas.microsoft.com/office/powerpoint/2010/main" val="297238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</p:spPr>
            <p:txBody>
              <a:bodyPr>
                <a:norm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/>
                        <m:t>𝐿</m:t>
                      </m:r>
                      <m:r>
                        <a:rPr lang="en-US" i="1" smtClean="0"/>
                        <m:t>= </m:t>
                      </m:r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𝑡</m:t>
                              </m:r>
                            </m:e>
                            <m:sub>
                              <m:r>
                                <a:rPr lang="en-US" i="1"/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𝑡</m:t>
                              </m:r>
                            </m:e>
                            <m:sub>
                              <m:r>
                                <a:rPr lang="en-US" i="1"/>
                                <m:t>2</m:t>
                              </m:r>
                            </m:sub>
                          </m:sSub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/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i="1"/>
                                      </m:ctrlPr>
                                    </m:sSubSup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/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/>
                                    <m:t>)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+</m:t>
                              </m:r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i="1"/>
                                      </m:ctrlPr>
                                    </m:sSubSupPr>
                                    <m:e>
                                      <m:r>
                                        <a:rPr lang="en-US" i="1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/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/>
                                    <m:t>)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i="1"/>
                        <m:t>𝑑𝑡</m:t>
                      </m:r>
                      <m:r>
                        <a:rPr lang="en-US" i="1"/>
                        <m:t>=</m:t>
                      </m:r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𝑎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(1−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/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lang="en-US" i="1"/>
                                <m:t>)</m:t>
                              </m:r>
                            </m:e>
                          </m:rad>
                        </m:e>
                      </m:nary>
                      <m:r>
                        <a:rPr lang="en-US" i="1"/>
                        <m:t>𝑑𝑡</m:t>
                      </m:r>
                      <m:r>
                        <a:rPr lang="en-US" i="1"/>
                        <m:t>=</m:t>
                      </m:r>
                      <m:r>
                        <a:rPr lang="en-US" i="1"/>
                        <m:t>𝑎</m:t>
                      </m:r>
                      <m:rad>
                        <m:radPr>
                          <m:degHide m:val="on"/>
                          <m:ctrlPr>
                            <a:rPr lang="ru-RU" i="1"/>
                          </m:ctrlPr>
                        </m:radPr>
                        <m:deg/>
                        <m:e>
                          <m:r>
                            <a:rPr lang="en-US" i="1"/>
                            <m:t>2</m:t>
                          </m:r>
                        </m:e>
                      </m:rad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(1−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/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lang="en-US" i="1"/>
                                <m:t>)</m:t>
                              </m:r>
                            </m:e>
                          </m:rad>
                        </m:e>
                      </m:nary>
                      <m:r>
                        <a:rPr lang="en-US" i="1"/>
                        <m:t>𝑑𝑡</m:t>
                      </m:r>
                      <m:r>
                        <a:rPr lang="en-US" i="1"/>
                        <m:t>=</m:t>
                      </m:r>
                      <m:r>
                        <a:rPr lang="en-US" i="1"/>
                        <m:t>𝑎</m:t>
                      </m:r>
                      <m:rad>
                        <m:radPr>
                          <m:degHide m:val="on"/>
                          <m:ctrlPr>
                            <a:rPr lang="ru-RU" i="1"/>
                          </m:ctrlPr>
                        </m:radPr>
                        <m:deg/>
                        <m:e>
                          <m:r>
                            <a:rPr lang="en-US" i="1"/>
                            <m:t>2</m:t>
                          </m:r>
                        </m:e>
                      </m:rad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</m:e>
                          </m:rad>
                        </m:e>
                      </m:nary>
                      <m:r>
                        <m:rPr>
                          <m:sty m:val="p"/>
                        </m:rPr>
                        <a:rPr lang="en-US" i="0"/>
                        <m:t>sin</m:t>
                      </m:r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f>
                            <m:fPr>
                              <m:ctrlPr>
                                <a:rPr lang="ru-RU" i="1"/>
                              </m:ctrlPr>
                            </m:fPr>
                            <m:num>
                              <m:r>
                                <a:rPr lang="en-US" i="1"/>
                                <m:t>𝑡</m:t>
                              </m:r>
                            </m:num>
                            <m:den>
                              <m:r>
                                <a:rPr lang="en-US" i="1"/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/>
                        <m:t>𝑑𝑡</m:t>
                      </m:r>
                      <m:r>
                        <a:rPr lang="en-US" i="1"/>
                        <m:t>=</m:t>
                      </m:r>
                      <m:r>
                        <a:rPr lang="en-US" i="1"/>
                        <m:t>𝑎</m:t>
                      </m:r>
                      <m:rad>
                        <m:radPr>
                          <m:degHide m:val="on"/>
                          <m:ctrlPr>
                            <a:rPr lang="ru-RU" i="1"/>
                          </m:ctrlPr>
                        </m:radPr>
                        <m:deg/>
                        <m:e>
                          <m:r>
                            <a:rPr lang="en-US" i="1"/>
                            <m:t>2</m:t>
                          </m:r>
                        </m:e>
                      </m:rad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</m:e>
                          </m:rad>
                        </m:e>
                      </m:nary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/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e>
                      </m:d>
                      <m:r>
                        <a:rPr lang="en-US" i="1"/>
                        <m:t>2</m:t>
                      </m:r>
                      <m:r>
                        <a:rPr lang="en-US" i="1"/>
                        <m:t>𝑑𝑢</m:t>
                      </m:r>
                      <m:r>
                        <a:rPr lang="en-US" i="1"/>
                        <m:t>=4</m:t>
                      </m:r>
                      <m:r>
                        <a:rPr lang="en-US" i="1"/>
                        <m:t>𝑎</m:t>
                      </m:r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/>
                            <m:t>sin</m:t>
                          </m:r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𝑢</m:t>
                          </m:r>
                          <m:r>
                            <a:rPr lang="en-US" i="1"/>
                            <m:t>)</m:t>
                          </m:r>
                        </m:e>
                      </m:nary>
                      <m:r>
                        <a:rPr lang="en-US" i="1"/>
                        <m:t>𝑑</m:t>
                      </m:r>
                      <m:sSup>
                        <m:sSupPr>
                          <m:ctrlPr>
                            <a:rPr lang="ru-RU" i="1"/>
                          </m:ctrlPr>
                        </m:sSupPr>
                        <m:e>
                          <m:r>
                            <a:rPr lang="en-US" i="1"/>
                            <m:t>𝑢</m:t>
                          </m:r>
                        </m:e>
                        <m:sup>
                          <m:r>
                            <a:rPr lang="en-US" i="1"/>
                            <m:t>∗</m:t>
                          </m:r>
                        </m:sup>
                      </m:sSup>
                      <m:r>
                        <a:rPr lang="en-US" i="1"/>
                        <m:t>=−4</m:t>
                      </m:r>
                      <m:r>
                        <a:rPr lang="en-US" i="1"/>
                        <m:t>𝑎</m:t>
                      </m:r>
                      <m:r>
                        <a:rPr lang="en-US" i="1"/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/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  <m:r>
                        <a:rPr lang="en-US" i="1"/>
                        <m:t>=−4</m:t>
                      </m:r>
                      <m:r>
                        <a:rPr lang="en-US" i="1"/>
                        <m:t>𝑎</m:t>
                      </m:r>
                      <m:r>
                        <a:rPr lang="en-US" i="1"/>
                        <m:t>∙</m:t>
                      </m:r>
                      <m:func>
                        <m:funcPr>
                          <m:ctrlPr>
                            <a:rPr lang="ru-RU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/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i="1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/>
                                  </m:ctrlPr>
                                </m:fPr>
                                <m:num>
                                  <m:r>
                                    <a:rPr lang="en-US" i="1"/>
                                    <m:t>𝑡</m:t>
                                  </m:r>
                                </m:num>
                                <m:den>
                                  <m:r>
                                    <a:rPr lang="en-US" i="1"/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/>
                        <m:t>=</m:t>
                      </m:r>
                      <m:r>
                        <a:rPr lang="en-US" i="1"/>
                        <m:t>−4</m:t>
                      </m:r>
                      <m:r>
                        <a:rPr lang="en-US" i="1"/>
                        <m:t>𝑎</m:t>
                      </m:r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/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func>
                          <m:r>
                            <a:rPr lang="en-US" i="1"/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/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e>
                      </m:d>
                      <m:r>
                        <a:rPr lang="en-US" i="1"/>
                        <m:t>=8</m:t>
                      </m:r>
                      <m:r>
                        <a:rPr lang="en-US" i="1"/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i="1" dirty="0"/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ru-RU" sz="1400" i="1" baseline="30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∗</m:t>
                      </m:r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𝑢</m:t>
                      </m:r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;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;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𝑑𝑡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=2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𝑑𝑢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latin typeface="Calibri" panose="020F0502020204030204" pitchFamily="34" charset="0"/>
                    <a:ea typeface="Calibri" panose="020F0502020204030204" pitchFamily="34" charset="0"/>
                    <a:cs typeface="Mongolian Baiti" panose="03000500000000000000" pitchFamily="66" charset="0"/>
                  </a:rPr>
                  <a:t>Ответ: 8</a:t>
                </a:r>
                <a:r>
                  <a:rPr lang="en-US" sz="1800" i="1" dirty="0">
                    <a:latin typeface="Calibri" panose="020F0502020204030204" pitchFamily="34" charset="0"/>
                    <a:ea typeface="Calibri" panose="020F0502020204030204" pitchFamily="34" charset="0"/>
                    <a:cs typeface="Mongolian Baiti" panose="03000500000000000000" pitchFamily="66" charset="0"/>
                  </a:rPr>
                  <a:t>a</a:t>
                </a:r>
                <a:r>
                  <a:rPr lang="ru-RU" sz="1800" i="1" dirty="0">
                    <a:latin typeface="Calibri" panose="020F0502020204030204" pitchFamily="34" charset="0"/>
                    <a:ea typeface="Calibri" panose="020F0502020204030204" pitchFamily="34" charset="0"/>
                    <a:cs typeface="Mongolian Baiti" panose="03000500000000000000" pitchFamily="66" charset="0"/>
                  </a:rPr>
                  <a:t> </a:t>
                </a:r>
                <a:r>
                  <a:rPr lang="ru-RU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Mongolian Baiti" panose="03000500000000000000" pitchFamily="66" charset="0"/>
                  </a:rPr>
                  <a:t>ед</a:t>
                </a:r>
                <a:r>
                  <a:rPr lang="en-US" sz="1800" i="1" dirty="0">
                    <a:latin typeface="Calibri" panose="020F0502020204030204" pitchFamily="34" charset="0"/>
                    <a:ea typeface="Calibri" panose="020F0502020204030204" pitchFamily="34" charset="0"/>
                    <a:cs typeface="Mongolian Baiti" panose="03000500000000000000" pitchFamily="66" charset="0"/>
                  </a:rPr>
                  <a:t>.</a:t>
                </a:r>
                <a:endParaRPr lang="ru-RU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№2</a:t>
            </a:r>
          </a:p>
        </p:txBody>
      </p:sp>
    </p:spTree>
    <p:extLst>
      <p:ext uri="{BB962C8B-B14F-4D97-AF65-F5344CB8AC3E}">
        <p14:creationId xmlns:p14="http://schemas.microsoft.com/office/powerpoint/2010/main" val="113490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652" y="1015295"/>
            <a:ext cx="8534695" cy="527285"/>
          </a:xfrm>
        </p:spPr>
        <p:txBody>
          <a:bodyPr>
            <a:norm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dirty="0"/>
              <a:t>Пример №</a:t>
            </a:r>
            <a:r>
              <a:rPr lang="en-US" dirty="0"/>
              <a:t>3.</a:t>
            </a:r>
            <a:r>
              <a:rPr lang="ru-RU" dirty="0"/>
              <a:t> </a:t>
            </a:r>
            <a:r>
              <a:rPr lang="ru-RU" dirty="0">
                <a:effectLst/>
                <a:latin typeface="Golos Text" panose="020B0503020202020204"/>
                <a:ea typeface="Times New Roman" panose="02020603050405020304" pitchFamily="18" charset="0"/>
                <a:cs typeface="Mongolian Baiti" panose="03000500000000000000" pitchFamily="66" charset="0"/>
              </a:rPr>
              <a:t>Вычислить длину дуги кривой в пространстве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Mongolian Baiti" panose="03000500000000000000" pitchFamily="66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8C226C-C982-DCB8-A712-0816BAB91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73" y="1662334"/>
            <a:ext cx="5393851" cy="3034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1B8E6A-46B0-C970-DF64-0397028045BD}"/>
                  </a:ext>
                </a:extLst>
              </p:cNvPr>
              <p:cNvSpPr txBox="1"/>
              <p:nvPr/>
            </p:nvSpPr>
            <p:spPr>
              <a:xfrm>
                <a:off x="721896" y="2489971"/>
                <a:ext cx="2076835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𝑥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=3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𝑦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=3</m:t>
                              </m:r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𝑧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=2</m:t>
                              </m:r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1B8E6A-46B0-C970-DF64-039702804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6" y="2489971"/>
                <a:ext cx="2076835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0B73318-B82E-2C08-48A9-FA7478400727}"/>
              </a:ext>
            </a:extLst>
          </p:cNvPr>
          <p:cNvSpPr txBox="1"/>
          <p:nvPr/>
        </p:nvSpPr>
        <p:spPr>
          <a:xfrm>
            <a:off x="551602" y="1293597"/>
            <a:ext cx="29357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Golos Text" panose="020B0503020202020204"/>
                <a:ea typeface="Times New Roman" panose="02020603050405020304" pitchFamily="18" charset="0"/>
                <a:cs typeface="Mongolian Baiti" panose="03000500000000000000" pitchFamily="66" charset="0"/>
              </a:rPr>
              <a:t>от точки </a:t>
            </a:r>
            <a:r>
              <a:rPr lang="en-US" sz="1600" dirty="0">
                <a:effectLst/>
                <a:latin typeface="Golos Text" panose="020B0503020202020204"/>
                <a:ea typeface="Times New Roman" panose="02020603050405020304" pitchFamily="18" charset="0"/>
                <a:cs typeface="Mongolian Baiti" panose="03000500000000000000" pitchFamily="66" charset="0"/>
              </a:rPr>
              <a:t>O</a:t>
            </a:r>
            <a:r>
              <a:rPr lang="ru-RU" sz="1600" dirty="0">
                <a:effectLst/>
                <a:latin typeface="Golos Text" panose="020B0503020202020204"/>
                <a:ea typeface="Times New Roman" panose="02020603050405020304" pitchFamily="18" charset="0"/>
                <a:cs typeface="Mongolian Baiti" panose="03000500000000000000" pitchFamily="66" charset="0"/>
              </a:rPr>
              <a:t>(0, 0, 0) до </a:t>
            </a:r>
            <a:r>
              <a:rPr lang="en-US" sz="1600" dirty="0">
                <a:effectLst/>
                <a:latin typeface="Golos Text" panose="020B0503020202020204"/>
                <a:ea typeface="Times New Roman" panose="02020603050405020304" pitchFamily="18" charset="0"/>
                <a:cs typeface="Mongolian Baiti" panose="03000500000000000000" pitchFamily="66" charset="0"/>
              </a:rPr>
              <a:t>A</a:t>
            </a:r>
            <a:r>
              <a:rPr lang="ru-RU" sz="1600" dirty="0">
                <a:effectLst/>
                <a:latin typeface="Golos Text" panose="020B0503020202020204"/>
                <a:ea typeface="Times New Roman" panose="02020603050405020304" pitchFamily="18" charset="0"/>
                <a:cs typeface="Mongolian Baiti" panose="03000500000000000000" pitchFamily="66" charset="0"/>
              </a:rPr>
              <a:t>(3, 3, 2)</a:t>
            </a:r>
            <a:r>
              <a:rPr lang="en-US" sz="1600" dirty="0">
                <a:effectLst/>
                <a:latin typeface="Golos Text" panose="020B0503020202020204"/>
                <a:ea typeface="Times New Roman" panose="02020603050405020304" pitchFamily="18" charset="0"/>
                <a:cs typeface="Mongolian Baiti" panose="03000500000000000000" pitchFamily="66" charset="0"/>
              </a:rPr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8365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</p:spPr>
            <p:txBody>
              <a:bodyPr>
                <a:norm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80B47"/>
                    </a:solidFill>
                    <a:effectLst/>
                    <a:latin typeface="Golos Text"/>
                    <a:ea typeface="Calibri" panose="020F0502020204030204" pitchFamily="34" charset="0"/>
                    <a:cs typeface="Segoe UI" panose="020B0502040204020203" pitchFamily="34" charset="0"/>
                  </a:rPr>
                  <a:t>Сначала определим пределы интегрирования.</a:t>
                </a:r>
                <a:br>
                  <a:rPr lang="ru-RU" sz="1800" dirty="0">
                    <a:solidFill>
                      <a:srgbClr val="080B47"/>
                    </a:solidFill>
                    <a:effectLst/>
                    <a:latin typeface="Golos Text"/>
                    <a:ea typeface="Calibri" panose="020F0502020204030204" pitchFamily="34" charset="0"/>
                    <a:cs typeface="Segoe UI" panose="020B0502040204020203" pitchFamily="34" charset="0"/>
                  </a:rPr>
                </a:br>
                <a:r>
                  <a:rPr lang="ru-RU" sz="1800" dirty="0">
                    <a:solidFill>
                      <a:srgbClr val="080B47"/>
                    </a:solidFill>
                    <a:effectLst/>
                    <a:latin typeface="Golos Text"/>
                    <a:ea typeface="Calibri" panose="020F0502020204030204" pitchFamily="34" charset="0"/>
                    <a:cs typeface="Segoe UI" panose="020B0502040204020203" pitchFamily="34" charset="0"/>
                  </a:rPr>
                  <a:t>Чтобы их найти нужно в уравнение пространственной кривой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𝑥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=3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𝑦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=3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𝑧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=2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80B47"/>
                    </a:solidFill>
                    <a:effectLst/>
                    <a:latin typeface="Golos Text"/>
                    <a:ea typeface="Calibri" panose="020F0502020204030204" pitchFamily="34" charset="0"/>
                    <a:cs typeface="Segoe UI" panose="020B0502040204020203" pitchFamily="34" charset="0"/>
                  </a:rPr>
                  <a:t>подставить две точки </a:t>
                </a:r>
                <a:r>
                  <a:rPr lang="ru-RU" sz="1800" dirty="0">
                    <a:effectLst/>
                    <a:latin typeface="Golos Text" panose="020B0503020202020204"/>
                    <a:ea typeface="Calibri" panose="020F0502020204030204" pitchFamily="34" charset="0"/>
                    <a:cs typeface="Mongolian Baiti" panose="03000500000000000000" pitchFamily="66" charset="0"/>
                  </a:rPr>
                  <a:t>О, А</a:t>
                </a:r>
                <a:r>
                  <a:rPr lang="en-US" sz="1800" dirty="0">
                    <a:solidFill>
                      <a:srgbClr val="080B47"/>
                    </a:solidFill>
                    <a:effectLst/>
                    <a:latin typeface="Golos Text"/>
                    <a:ea typeface="Calibri" panose="020F0502020204030204" pitchFamily="34" charset="0"/>
                    <a:cs typeface="Segoe UI" panose="020B0502040204020203" pitchFamily="34" charset="0"/>
                  </a:rPr>
                  <a:t>: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𝑂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0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=3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0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=3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0=2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,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=0,  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𝐴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3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=3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3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=3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2=2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,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=1.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  <a:blipFill>
                <a:blip r:embed="rId2"/>
                <a:stretch>
                  <a:fillRect t="-6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№3</a:t>
            </a:r>
          </a:p>
        </p:txBody>
      </p:sp>
    </p:spTree>
    <p:extLst>
      <p:ext uri="{BB962C8B-B14F-4D97-AF65-F5344CB8AC3E}">
        <p14:creationId xmlns:p14="http://schemas.microsoft.com/office/powerpoint/2010/main" val="346120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77652" y="1105085"/>
                <a:ext cx="7855694" cy="3952821"/>
              </a:xfrm>
            </p:spPr>
            <p:txBody>
              <a:bodyPr>
                <a:norm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Golos Text"/>
                    <a:ea typeface="Times New Roman" panose="02020603050405020304" pitchFamily="18" charset="0"/>
                    <a:cs typeface="Mongolian Baiti" panose="03000500000000000000" pitchFamily="66" charset="0"/>
                  </a:rPr>
                  <a:t>При подстановке установили, что параметр </a:t>
                </a:r>
                <a:r>
                  <a:rPr lang="en-US" sz="1800" dirty="0">
                    <a:effectLst/>
                    <a:latin typeface="Golos Text"/>
                    <a:ea typeface="Times New Roman" panose="02020603050405020304" pitchFamily="18" charset="0"/>
                    <a:cs typeface="Mongolian Baiti" panose="03000500000000000000" pitchFamily="66" charset="0"/>
                  </a:rPr>
                  <a:t>t </a:t>
                </a:r>
                <a:r>
                  <a:rPr lang="ru-RU" sz="1800" dirty="0">
                    <a:effectLst/>
                    <a:latin typeface="Golos Text"/>
                    <a:ea typeface="Times New Roman" panose="02020603050405020304" pitchFamily="18" charset="0"/>
                    <a:cs typeface="Mongolian Baiti" panose="03000500000000000000" pitchFamily="66" charset="0"/>
                  </a:rPr>
                  <a:t>принадлежит интервалу [0, 1].</a:t>
                </a:r>
                <a:endParaRPr lang="en-US" sz="1800" dirty="0">
                  <a:effectLst/>
                  <a:latin typeface="Golos Text"/>
                  <a:ea typeface="Times New Roman" panose="02020603050405020304" pitchFamily="18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3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=3</m:t>
                      </m:r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=6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=6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=9+36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+36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=9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1+4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=9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(2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+1)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77652" y="1105085"/>
                <a:ext cx="7855694" cy="3952821"/>
              </a:xfrm>
              <a:blipFill>
                <a:blip r:embed="rId2"/>
                <a:stretch>
                  <a:fillRect t="-616" r="-1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№3</a:t>
            </a:r>
          </a:p>
        </p:txBody>
      </p:sp>
    </p:spTree>
    <p:extLst>
      <p:ext uri="{BB962C8B-B14F-4D97-AF65-F5344CB8AC3E}">
        <p14:creationId xmlns:p14="http://schemas.microsoft.com/office/powerpoint/2010/main" val="351549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</p:spPr>
            <p:txBody>
              <a:bodyPr>
                <a:norm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𝑑𝑡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(2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+1)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𝑑𝑡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=3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(2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+1)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𝑑𝑡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=(∗)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effectLst/>
                    <a:latin typeface="Golos Text" panose="020B0503020202020204"/>
                    <a:ea typeface="Times New Roman" panose="02020603050405020304" pitchFamily="18" charset="0"/>
                    <a:cs typeface="Mongolian Baiti" panose="03000500000000000000" pitchFamily="66" charset="0"/>
                  </a:rPr>
                  <a:t>Функция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Mongolian Baiti" panose="03000500000000000000" pitchFamily="66" charset="0"/>
                      </a:rPr>
                      <m:t>2</m:t>
                    </m:r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2</m:t>
                        </m:r>
                      </m:sup>
                    </m:sSup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Mongolian Baiti" panose="03000500000000000000" pitchFamily="66" charset="0"/>
                      </a:rPr>
                      <m:t>+1</m:t>
                    </m:r>
                  </m:oMath>
                </a14:m>
                <a:r>
                  <a:rPr lang="ru-RU" dirty="0">
                    <a:effectLst/>
                    <a:latin typeface="Golos Text" panose="020B0503020202020204"/>
                    <a:ea typeface="Times New Roman" panose="02020603050405020304" pitchFamily="18" charset="0"/>
                    <a:cs typeface="Mongolian Baiti" panose="03000500000000000000" pitchFamily="66" charset="0"/>
                  </a:rPr>
                  <a:t> всегда будет положительной, так что её не надо проверять как в примере 1.</a:t>
                </a:r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∗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=3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Mongolian Baiti" panose="03000500000000000000" pitchFamily="66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Mongolian Baiti" panose="03000500000000000000" pitchFamily="66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𝑑𝑡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=3</m:t>
                      </m:r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 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   =3</m:t>
                      </m:r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0+</m:t>
                              </m:r>
                              <m:f>
                                <m:f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Mongolian Baiti" panose="03000500000000000000" pitchFamily="66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=3∙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=5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.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Mongolian Baiti" panose="03000500000000000000" pitchFamily="66" charset="0"/>
                  </a:rPr>
                  <a:t>Ответ: 5 ед.</a:t>
                </a:r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№3</a:t>
            </a:r>
          </a:p>
        </p:txBody>
      </p:sp>
    </p:spTree>
    <p:extLst>
      <p:ext uri="{BB962C8B-B14F-4D97-AF65-F5344CB8AC3E}">
        <p14:creationId xmlns:p14="http://schemas.microsoft.com/office/powerpoint/2010/main" val="82212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7085390" y="3846822"/>
            <a:ext cx="19019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600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Болорболд</a:t>
            </a:r>
            <a:r>
              <a:rPr lang="ru-RU" sz="1600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Аригуун</a:t>
            </a:r>
            <a:endParaRPr lang="ru-RU" sz="1600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  <a:p>
            <a:pPr algn="r"/>
            <a:r>
              <a:rPr lang="ru-RU" sz="1600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Дьяков Тимофей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Докшина Алёна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Андреев Егор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Основные понятия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Методы нахождения длины кривой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Примеры решения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4" y="1233715"/>
            <a:ext cx="3788700" cy="3410856"/>
          </a:xfrm>
        </p:spPr>
        <p:txBody>
          <a:bodyPr/>
          <a:lstStyle/>
          <a:p>
            <a:r>
              <a:rPr lang="ru-RU" dirty="0"/>
              <a:t>Кривая - это график функции на каком-то отрезке, дифференцируемой на этом отрезке. </a:t>
            </a:r>
          </a:p>
          <a:p>
            <a:endParaRPr lang="ru-RU" dirty="0"/>
          </a:p>
          <a:p>
            <a:r>
              <a:rPr lang="ru-RU" dirty="0"/>
              <a:t>Способы задания кривой: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Параметрический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Графический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Уравнением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Понятия</a:t>
            </a:r>
          </a:p>
        </p:txBody>
      </p:sp>
      <p:pic>
        <p:nvPicPr>
          <p:cNvPr id="1026" name="Picture 2" descr="Дуга кривой">
            <a:extLst>
              <a:ext uri="{FF2B5EF4-FFF2-40B4-BE49-F238E27FC236}">
                <a16:creationId xmlns:a16="http://schemas.microsoft.com/office/drawing/2014/main" id="{20D7120B-0F38-7D86-B732-E4DE07E1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237" y="1233715"/>
            <a:ext cx="3382676" cy="33746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7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3" y="1233715"/>
            <a:ext cx="7150138" cy="3410856"/>
          </a:xfrm>
        </p:spPr>
        <p:txBody>
          <a:bodyPr/>
          <a:lstStyle/>
          <a:p>
            <a:r>
              <a:rPr lang="ru-RU" dirty="0"/>
              <a:t>Кривая, заданная параметрически, — это кривая, которая задается в виде системы нескольких функций, определяющих координаты точек кривой в зависимости от некоторого параметра.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Понятия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AE17FB-519C-C2C0-0056-1DE77B22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504" y="2127423"/>
            <a:ext cx="2918657" cy="2446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0B80EF-1E7F-C724-61C3-34D7A2D0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57" y="3321297"/>
            <a:ext cx="2547243" cy="80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D648C-7BF9-B7C4-DAAE-8B32650C2B55}"/>
                  </a:ext>
                </a:extLst>
              </p:cNvPr>
              <p:cNvSpPr txBox="1"/>
              <p:nvPr/>
            </p:nvSpPr>
            <p:spPr>
              <a:xfrm>
                <a:off x="1732016" y="2517366"/>
                <a:ext cx="2839984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=4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⁡(4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 0≤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D648C-7BF9-B7C4-DAAE-8B32650C2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016" y="2517366"/>
                <a:ext cx="2839984" cy="572914"/>
              </a:xfrm>
              <a:prstGeom prst="rect">
                <a:avLst/>
              </a:prstGeom>
              <a:blipFill>
                <a:blip r:embed="rId4"/>
                <a:stretch>
                  <a:fillRect l="-21030" t="-179787" b="-26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90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Длина дуги кривой – это фактическая длина кривой линии, ограниченной двумя точками.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Понятия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8ED0BB-B30E-D068-DA25-53A447A4F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02" b="7672"/>
          <a:stretch/>
        </p:blipFill>
        <p:spPr>
          <a:xfrm>
            <a:off x="1727277" y="1762163"/>
            <a:ext cx="6139524" cy="27432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D3A832-3E69-E820-9968-28B84442F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56836">
            <a:off x="1884841" y="2992152"/>
            <a:ext cx="1093565" cy="4856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1C488C-9200-B246-0C98-B6BE4380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89332">
            <a:off x="2844283" y="2417816"/>
            <a:ext cx="1093565" cy="4856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E34B20-D02E-FAE4-B819-970DBF5A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6357">
            <a:off x="3928356" y="2278108"/>
            <a:ext cx="1093565" cy="4856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26F27A-4BDD-A54A-7BEC-1F025247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1664">
            <a:off x="4918583" y="2676685"/>
            <a:ext cx="1093565" cy="4856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4B94429-AC65-742F-692C-ED52869E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4120">
            <a:off x="5820942" y="3314114"/>
            <a:ext cx="1093565" cy="4856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804989-3B33-E5E0-6AA2-03C7A397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93205">
            <a:off x="6725263" y="3912737"/>
            <a:ext cx="1093565" cy="485628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763EBB49-0FF6-7C52-311F-2A2643DD7657}"/>
              </a:ext>
            </a:extLst>
          </p:cNvPr>
          <p:cNvSpPr/>
          <p:nvPr/>
        </p:nvSpPr>
        <p:spPr>
          <a:xfrm>
            <a:off x="1867402" y="3198915"/>
            <a:ext cx="240632" cy="2406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F484C07-18AC-BE32-49B6-4711E17ABD23}"/>
              </a:ext>
            </a:extLst>
          </p:cNvPr>
          <p:cNvSpPr/>
          <p:nvPr/>
        </p:nvSpPr>
        <p:spPr>
          <a:xfrm>
            <a:off x="7505126" y="4035235"/>
            <a:ext cx="240632" cy="2406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7CFC9-8FB2-5C38-F6FD-B8C51334C481}"/>
              </a:ext>
            </a:extLst>
          </p:cNvPr>
          <p:cNvSpPr txBox="1"/>
          <p:nvPr/>
        </p:nvSpPr>
        <p:spPr>
          <a:xfrm>
            <a:off x="1623017" y="2964451"/>
            <a:ext cx="43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461B61-E668-0B2A-9311-96DFBEBA8FF8}"/>
              </a:ext>
            </a:extLst>
          </p:cNvPr>
          <p:cNvSpPr txBox="1"/>
          <p:nvPr/>
        </p:nvSpPr>
        <p:spPr>
          <a:xfrm>
            <a:off x="7476628" y="3684788"/>
            <a:ext cx="43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01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Нахождение длины кривой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1C7FA5-C4EE-CCD3-C857-D78CAD5E9D6C}"/>
                  </a:ext>
                </a:extLst>
              </p:cNvPr>
              <p:cNvSpPr txBox="1"/>
              <p:nvPr/>
            </p:nvSpPr>
            <p:spPr>
              <a:xfrm>
                <a:off x="1969478" y="2571750"/>
                <a:ext cx="5005136" cy="956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1C7FA5-C4EE-CCD3-C857-D78CAD5E9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78" y="2571750"/>
                <a:ext cx="5005136" cy="9562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EC64BC7-8952-FF64-80D1-58B2BB07F4E8}"/>
              </a:ext>
            </a:extLst>
          </p:cNvPr>
          <p:cNvSpPr txBox="1"/>
          <p:nvPr/>
        </p:nvSpPr>
        <p:spPr>
          <a:xfrm>
            <a:off x="2639544" y="3695106"/>
            <a:ext cx="433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</a:t>
            </a:r>
            <a:r>
              <a:rPr lang="ru-RU" sz="1400" dirty="0"/>
              <a:t>1 и </a:t>
            </a:r>
            <a:r>
              <a:rPr lang="en-US" sz="1400" dirty="0"/>
              <a:t>t</a:t>
            </a:r>
            <a:r>
              <a:rPr lang="ru-RU" sz="1400" dirty="0"/>
              <a:t>2 – параметры точек, ограничивающих кривую.</a:t>
            </a:r>
          </a:p>
          <a:p>
            <a:endParaRPr lang="ru-RU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060BCC-53BB-47A6-9207-2F6266A2F3E7}"/>
                  </a:ext>
                </a:extLst>
              </p:cNvPr>
              <p:cNvSpPr txBox="1"/>
              <p:nvPr/>
            </p:nvSpPr>
            <p:spPr>
              <a:xfrm>
                <a:off x="777424" y="1583205"/>
                <a:ext cx="8148157" cy="39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Интеграл функции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u-RU" sz="1600" dirty="0"/>
                  <a:t>, определённый на интервале [t1; t2].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060BCC-53BB-47A6-9207-2F6266A2F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4" y="1583205"/>
                <a:ext cx="8148157" cy="390492"/>
              </a:xfrm>
              <a:prstGeom prst="rect">
                <a:avLst/>
              </a:prstGeom>
              <a:blipFill>
                <a:blip r:embed="rId3"/>
                <a:stretch>
                  <a:fillRect l="-449" b="-18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17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Пример №1. 	</a:t>
                </a:r>
                <a:r>
                  <a:rPr lang="ru-RU" dirty="0">
                    <a:effectLst/>
                    <a:latin typeface="Golos Text" panose="020B0503020202020204"/>
                    <a:ea typeface="Calibri" panose="020F0502020204030204" pitchFamily="34" charset="0"/>
                    <a:cs typeface="Mongolian Baiti" panose="03000500000000000000" pitchFamily="66" charset="0"/>
                  </a:rPr>
                  <a:t>Вычислить длину дуги кривой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𝑥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=7</m:t>
                            </m:r>
                            <m:sSup>
                              <m:sSup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Mongolian Baiti" panose="03000500000000000000" pitchFamily="66" charset="0"/>
                                  </a:rPr>
                                  <m:t>𝑐𝑜𝑠</m:t>
                                </m:r>
                              </m:e>
                              <m:sup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Mongolian Baiti" panose="03000500000000000000" pitchFamily="66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𝑡</m:t>
                            </m:r>
                          </m:e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𝑦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=7</m:t>
                            </m:r>
                            <m:sSup>
                              <m:sSup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Mongolian Baiti" panose="03000500000000000000" pitchFamily="66" charset="0"/>
                                  </a:rPr>
                                  <m:t>𝑠𝑖𝑛</m:t>
                                </m:r>
                              </m:e>
                              <m:sup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Mongolian Baiti" panose="03000500000000000000" pitchFamily="66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𝑡</m:t>
                            </m:r>
                          </m:e>
                        </m:eqAr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,  </m:t>
                        </m:r>
                        <m:f>
                          <m:f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Mongolian Baiti" panose="03000500000000000000" pitchFamily="66" charset="0"/>
                              </a:rPr>
                              <m:t>2</m:t>
                            </m:r>
                          </m:den>
                        </m:f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≤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𝑡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≤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ongolian Baiti" panose="03000500000000000000" pitchFamily="66" charset="0"/>
                          </a:rPr>
                          <m:t>𝜋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F52326-AF89-9566-FD59-3DCBF0AC2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21" y="1918590"/>
            <a:ext cx="5731510" cy="2616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999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</p:spPr>
            <p:txBody>
              <a:bodyPr>
                <a:norm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𝐿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𝑑𝑡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7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=−21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∙</m:t>
                      </m:r>
                      <m:func>
                        <m:funcPr>
                          <m:ctrlP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ru-RU" sz="1800" dirty="0"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7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=21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sin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∙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−21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21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=441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∙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sin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+441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sin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4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=441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441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№1</a:t>
            </a:r>
          </a:p>
        </p:txBody>
      </p:sp>
    </p:spTree>
    <p:extLst>
      <p:ext uri="{BB962C8B-B14F-4D97-AF65-F5344CB8AC3E}">
        <p14:creationId xmlns:p14="http://schemas.microsoft.com/office/powerpoint/2010/main" val="309079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</p:spPr>
            <p:txBody>
              <a:bodyPr>
                <a:norm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/>
                        <m:t>𝐿</m:t>
                      </m:r>
                      <m:r>
                        <a:rPr lang="en-US" i="1" smtClean="0"/>
                        <m:t>= </m:t>
                      </m:r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𝑡</m:t>
                              </m:r>
                            </m:e>
                            <m:sub>
                              <m:r>
                                <a:rPr lang="en-US" i="1"/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𝑡</m:t>
                              </m:r>
                            </m:e>
                            <m:sub>
                              <m:r>
                                <a:rPr lang="en-US" i="1"/>
                                <m:t>2</m:t>
                              </m:r>
                            </m:sub>
                          </m:sSub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/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i="1"/>
                                      </m:ctrlPr>
                                    </m:sSubSup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/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/>
                                    <m:t>)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+</m:t>
                              </m:r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ru-RU" i="1"/>
                                      </m:ctrlPr>
                                    </m:sSubSupPr>
                                    <m:e>
                                      <m:r>
                                        <a:rPr lang="en-US" i="1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/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/>
                                    <m:t>)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i="1"/>
                        <m:t>𝑑𝑡</m:t>
                      </m:r>
                      <m:r>
                        <a:rPr lang="en-US" i="1"/>
                        <m:t>=</m:t>
                      </m:r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f>
                            <m:fPr>
                              <m:ctrlPr>
                                <a:rPr lang="ru-RU" i="1"/>
                              </m:ctrlPr>
                            </m:fPr>
                            <m:num>
                              <m:r>
                                <a:rPr lang="en-US" i="1"/>
                                <m:t>𝜋</m:t>
                              </m:r>
                            </m:num>
                            <m:den>
                              <m:r>
                                <a:rPr lang="en-US" i="1"/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i="1"/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441</m:t>
                              </m:r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ru-RU" i="1"/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/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/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/>
                                    <m:t>𝑡</m:t>
                                  </m:r>
                                  <m:r>
                                    <a:rPr lang="en-US" i="1"/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/>
                                    <m:t>cos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𝑡</m:t>
                              </m:r>
                            </m:e>
                          </m:rad>
                        </m:e>
                      </m:nary>
                      <m:r>
                        <a:rPr lang="en-US" i="1"/>
                        <m:t>𝑑𝑡</m:t>
                      </m:r>
                      <m:r>
                        <a:rPr lang="en-US" i="1"/>
                        <m:t>=21</m:t>
                      </m:r>
                      <m:nary>
                        <m:naryPr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𝑡</m:t>
                              </m:r>
                            </m:e>
                            <m:sub>
                              <m:r>
                                <a:rPr lang="en-US" i="1"/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𝑡</m:t>
                              </m:r>
                            </m:e>
                            <m:sub>
                              <m:r>
                                <a:rPr lang="en-US" i="1"/>
                                <m:t>2</m:t>
                              </m:r>
                            </m:sub>
                          </m:sSub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i="1"/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ru-RU" i="1"/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/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/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/>
                                    <m:t>𝑡</m:t>
                                  </m:r>
                                  <m:r>
                                    <a:rPr lang="en-US" i="1"/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/>
                                    <m:t>cos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𝑡</m:t>
                              </m:r>
                            </m:e>
                          </m:rad>
                        </m:e>
                      </m:nary>
                      <m:r>
                        <a:rPr lang="en-US" i="1"/>
                        <m:t>𝑑𝑡</m:t>
                      </m:r>
                      <m:r>
                        <a:rPr lang="en-US" i="1"/>
                        <m:t>=(∗)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ad>
                                <m:radPr>
                                  <m:degHide m:val="on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)</m:t>
                                  </m:r>
                                </m:e>
                              </m:ra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, 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если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≥0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Mongolian Baiti" panose="03000500000000000000" pitchFamily="66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)</m:t>
                                  </m:r>
                                </m:e>
                              </m:ra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=−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, 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если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,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∈[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,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]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В промежутке 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2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≤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𝑡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≤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𝜋</m:t>
                      </m:r>
                      <m:func>
                        <m:funcPr>
                          <m:ctrlP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≥0,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≤0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Mongolian Baiti" panose="03000500000000000000" pitchFamily="66" charset="0"/>
                        </a:rPr>
                        <m:t>. Следовательно,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Mongolian Baiti" panose="03000500000000000000" pitchFamily="66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ongolian Baiti" panose="03000500000000000000" pitchFamily="66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ra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=−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Mongolian Baiti" panose="03000500000000000000" pitchFamily="66" charset="0"/>
                        </a:rPr>
                        <m:t>∙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ongolian Baiti" panose="03000500000000000000" pitchFamily="66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ongolian Baiti" panose="03000500000000000000" pitchFamily="66" charset="0"/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3" y="1233714"/>
                <a:ext cx="7694336" cy="39528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№1</a:t>
            </a:r>
          </a:p>
        </p:txBody>
      </p:sp>
    </p:spTree>
    <p:extLst>
      <p:ext uri="{BB962C8B-B14F-4D97-AF65-F5344CB8AC3E}">
        <p14:creationId xmlns:p14="http://schemas.microsoft.com/office/powerpoint/2010/main" val="7932305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Words>606</Words>
  <Application>Microsoft Office PowerPoint</Application>
  <PresentationFormat>Экран (16:9)</PresentationFormat>
  <Paragraphs>78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Тема1</vt:lpstr>
      <vt:lpstr>Длина дуги кривой, заданной параметрически</vt:lpstr>
      <vt:lpstr>Содержание</vt:lpstr>
      <vt:lpstr>Понятия</vt:lpstr>
      <vt:lpstr>Понятия</vt:lpstr>
      <vt:lpstr>Понятия</vt:lpstr>
      <vt:lpstr>Нахождение длины кривой</vt:lpstr>
      <vt:lpstr>Примеры</vt:lpstr>
      <vt:lpstr>Пример №1</vt:lpstr>
      <vt:lpstr>Пример №1</vt:lpstr>
      <vt:lpstr>Пример №1</vt:lpstr>
      <vt:lpstr>Пример №2</vt:lpstr>
      <vt:lpstr>Пример №2</vt:lpstr>
      <vt:lpstr>Пример №2</vt:lpstr>
      <vt:lpstr>Пример №3</vt:lpstr>
      <vt:lpstr>Пример №3</vt:lpstr>
      <vt:lpstr>Пример №3</vt:lpstr>
      <vt:lpstr>Пример №3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semya</cp:lastModifiedBy>
  <cp:revision>105</cp:revision>
  <dcterms:created xsi:type="dcterms:W3CDTF">2014-06-27T12:30:22Z</dcterms:created>
  <dcterms:modified xsi:type="dcterms:W3CDTF">2023-04-06T20:42:26Z</dcterms:modified>
</cp:coreProperties>
</file>